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9" r:id="rId3"/>
    <p:sldId id="262" r:id="rId4"/>
    <p:sldId id="258" r:id="rId5"/>
    <p:sldId id="263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289"/>
    <p:restoredTop sz="72835"/>
  </p:normalViewPr>
  <p:slideViewPr>
    <p:cSldViewPr snapToGrid="0" snapToObjects="1">
      <p:cViewPr varScale="1">
        <p:scale>
          <a:sx n="150" d="100"/>
          <a:sy n="150" d="100"/>
        </p:scale>
        <p:origin x="4360" y="4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2BCF10-1BD3-C94B-8D0A-8EF96B486FC9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37E0B5-69D1-B94E-84CF-AEB113D84C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883947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7085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🤖 </a:t>
            </a:r>
          </a:p>
          <a:p>
            <a:r>
              <a:rPr lang="en-US" b="1" dirty="0"/>
              <a:t>What is AI?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Artificial Intelligence (AI)</a:t>
            </a:r>
            <a:r>
              <a:rPr lang="en-US" dirty="0"/>
              <a:t> refers to the ability of computers or machines to simulate human intelligence. This includes:</a:t>
            </a:r>
          </a:p>
          <a:p>
            <a:r>
              <a:rPr lang="en-US" b="1" dirty="0"/>
              <a:t>Learning</a:t>
            </a:r>
            <a:r>
              <a:rPr lang="en-US" dirty="0"/>
              <a:t>: Acquiring knowledge and patterns from data.</a:t>
            </a:r>
          </a:p>
          <a:p>
            <a:r>
              <a:rPr lang="en-US" b="1" dirty="0"/>
              <a:t>Reasoning</a:t>
            </a:r>
            <a:r>
              <a:rPr lang="en-US" dirty="0"/>
              <a:t>: Making decisions or solving problems.</a:t>
            </a:r>
          </a:p>
          <a:p>
            <a:r>
              <a:rPr lang="en-US" b="1" dirty="0"/>
              <a:t>Perception</a:t>
            </a:r>
            <a:r>
              <a:rPr lang="en-US" dirty="0"/>
              <a:t>: Interpreting input like vision, speech, or text.</a:t>
            </a:r>
          </a:p>
          <a:p>
            <a:r>
              <a:rPr lang="en-US" b="1" dirty="0"/>
              <a:t>Interaction</a:t>
            </a:r>
            <a:r>
              <a:rPr lang="en-US" dirty="0"/>
              <a:t>: Engaging with humans through natural language or robotics.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🔍 </a:t>
            </a:r>
            <a:r>
              <a:rPr lang="en-US" b="1" dirty="0"/>
              <a:t>Examples</a:t>
            </a:r>
            <a:r>
              <a:rPr lang="en-US" dirty="0"/>
              <a:t>:</a:t>
            </a:r>
          </a:p>
          <a:p>
            <a:r>
              <a:rPr lang="en-US" dirty="0"/>
              <a:t>Chatbots (like ChatGPT)</a:t>
            </a:r>
          </a:p>
          <a:p>
            <a:r>
              <a:rPr lang="en-US" dirty="0"/>
              <a:t>Self-driving cars</a:t>
            </a:r>
          </a:p>
          <a:p>
            <a:r>
              <a:rPr lang="en-US" dirty="0"/>
              <a:t>Fraud detection systems</a:t>
            </a:r>
          </a:p>
          <a:p>
            <a:r>
              <a:rPr lang="en-US" b="1" dirty="0"/>
              <a:t>🧠 </a:t>
            </a:r>
          </a:p>
          <a:p>
            <a:r>
              <a:rPr lang="en-US" b="1" dirty="0" err="1"/>
              <a:t>PyTorch</a:t>
            </a:r>
            <a:endParaRPr lang="en-US" b="1" dirty="0"/>
          </a:p>
          <a:p>
            <a:br>
              <a:rPr lang="en-US" dirty="0"/>
            </a:br>
            <a:endParaRPr lang="en-US" dirty="0"/>
          </a:p>
          <a:p>
            <a:r>
              <a:rPr lang="en-US" b="1" dirty="0" err="1"/>
              <a:t>PyTorch</a:t>
            </a:r>
            <a:r>
              <a:rPr lang="en-US" dirty="0"/>
              <a:t> is an open-source deep learning framework developed by Meta (Facebook). It’s widely used for building and training neural networks.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🔥 </a:t>
            </a:r>
            <a:r>
              <a:rPr lang="en-US" b="1" dirty="0"/>
              <a:t>Key Features</a:t>
            </a:r>
            <a:r>
              <a:rPr lang="en-US" dirty="0"/>
              <a:t>:</a:t>
            </a:r>
          </a:p>
          <a:p>
            <a:r>
              <a:rPr lang="en-US" b="1" dirty="0"/>
              <a:t>Dynamic computation graphs</a:t>
            </a:r>
            <a:r>
              <a:rPr lang="en-US" dirty="0"/>
              <a:t>: More intuitive for debugging and experimentation.</a:t>
            </a:r>
          </a:p>
          <a:p>
            <a:r>
              <a:rPr lang="en-US" b="1" dirty="0"/>
              <a:t>Tensor operations</a:t>
            </a:r>
            <a:r>
              <a:rPr lang="en-US" dirty="0"/>
              <a:t>: Similar to NumPy but with GPU acceleration.</a:t>
            </a:r>
          </a:p>
          <a:p>
            <a:r>
              <a:rPr lang="en-US" b="1" dirty="0" err="1"/>
              <a:t>Autograd</a:t>
            </a:r>
            <a:r>
              <a:rPr lang="en-US" dirty="0"/>
              <a:t>: Automatic differentiation for backpropagation.</a:t>
            </a:r>
          </a:p>
          <a:p>
            <a:r>
              <a:rPr lang="en-US" b="1" dirty="0" err="1"/>
              <a:t>TorchScript</a:t>
            </a:r>
            <a:r>
              <a:rPr lang="en-US" dirty="0"/>
              <a:t>: For deploying models in production.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🛠️ </a:t>
            </a:r>
            <a:r>
              <a:rPr lang="en-US" b="1" dirty="0"/>
              <a:t>Common Use Cases</a:t>
            </a:r>
            <a:r>
              <a:rPr lang="en-US" dirty="0"/>
              <a:t>:</a:t>
            </a:r>
          </a:p>
          <a:p>
            <a:r>
              <a:rPr lang="en-US" dirty="0"/>
              <a:t>Image classification</a:t>
            </a:r>
          </a:p>
          <a:p>
            <a:r>
              <a:rPr lang="en-US" dirty="0"/>
              <a:t>Natural language processing</a:t>
            </a:r>
          </a:p>
          <a:p>
            <a:r>
              <a:rPr lang="en-US" dirty="0"/>
              <a:t>Reinforcement learning</a:t>
            </a:r>
          </a:p>
          <a:p>
            <a:r>
              <a:rPr lang="en-US" b="1" dirty="0"/>
              <a:t>🤗 </a:t>
            </a:r>
          </a:p>
          <a:p>
            <a:r>
              <a:rPr lang="en-US" b="1" dirty="0"/>
              <a:t>Hugging Face Transformers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b="1" dirty="0"/>
              <a:t>Hugging Face</a:t>
            </a:r>
            <a:r>
              <a:rPr lang="en-US" dirty="0"/>
              <a:t> is a company that maintains the </a:t>
            </a:r>
            <a:r>
              <a:rPr lang="en-US" b="1" dirty="0"/>
              <a:t>Transformers</a:t>
            </a:r>
            <a:r>
              <a:rPr lang="en-US" dirty="0"/>
              <a:t> library—a powerful open-source collection of </a:t>
            </a:r>
            <a:r>
              <a:rPr lang="en-US" b="1" dirty="0"/>
              <a:t>pretrained models</a:t>
            </a:r>
            <a:r>
              <a:rPr lang="en-US" dirty="0"/>
              <a:t> for: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NLP (Natural Language Processing)</a:t>
            </a:r>
            <a:r>
              <a:rPr lang="en-US" dirty="0"/>
              <a:t>: Text generation, sentiment analysis, translation</a:t>
            </a:r>
          </a:p>
          <a:p>
            <a:r>
              <a:rPr lang="en-US" b="1" dirty="0"/>
              <a:t>Vision</a:t>
            </a:r>
            <a:r>
              <a:rPr lang="en-US" dirty="0"/>
              <a:t>: Image classification, object detection</a:t>
            </a:r>
          </a:p>
          <a:p>
            <a:r>
              <a:rPr lang="en-US" b="1" dirty="0"/>
              <a:t>Multimodal</a:t>
            </a:r>
            <a:r>
              <a:rPr lang="en-US" dirty="0"/>
              <a:t>: Text + image models</a:t>
            </a:r>
          </a:p>
          <a:p>
            <a:br>
              <a:rPr lang="en-US" dirty="0"/>
            </a:br>
            <a:endParaRPr lang="en-US" dirty="0"/>
          </a:p>
          <a:p>
            <a:r>
              <a:rPr lang="en-US" dirty="0"/>
              <a:t>📦 </a:t>
            </a:r>
            <a:r>
              <a:rPr lang="en-US" b="1" dirty="0"/>
              <a:t>Key Benefits</a:t>
            </a:r>
            <a:r>
              <a:rPr lang="en-US" dirty="0"/>
              <a:t>:</a:t>
            </a:r>
          </a:p>
          <a:p>
            <a:r>
              <a:rPr lang="en-US" b="1" dirty="0"/>
              <a:t>Pretrained models</a:t>
            </a:r>
            <a:r>
              <a:rPr lang="en-US" dirty="0"/>
              <a:t>: No need to train from scratch.</a:t>
            </a:r>
          </a:p>
          <a:p>
            <a:r>
              <a:rPr lang="en-US" b="1" dirty="0"/>
              <a:t>High-level APIs</a:t>
            </a:r>
            <a:r>
              <a:rPr lang="en-US" dirty="0"/>
              <a:t>: Easy to load models with one line of code.</a:t>
            </a:r>
          </a:p>
          <a:p>
            <a:r>
              <a:rPr lang="en-US" b="1" dirty="0"/>
              <a:t>Support for multiple frameworks</a:t>
            </a:r>
            <a:r>
              <a:rPr lang="en-US" dirty="0"/>
              <a:t>: Works with both </a:t>
            </a:r>
            <a:r>
              <a:rPr lang="en-US" b="1" dirty="0" err="1"/>
              <a:t>PyTorch</a:t>
            </a:r>
            <a:r>
              <a:rPr lang="en-US" dirty="0"/>
              <a:t> and </a:t>
            </a:r>
            <a:r>
              <a:rPr lang="en-US" b="1" dirty="0"/>
              <a:t>TensorFlow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237E0B5-69D1-B94E-84CF-AEB113D84C31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494422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6/16/25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HFmxLaRJrwE?si=ZzsEINcsDes5BHeq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svg"/><Relationship Id="rId5" Type="http://schemas.openxmlformats.org/officeDocument/2006/relationships/image" Target="../media/image4.png"/><Relationship Id="rId4" Type="http://schemas.openxmlformats.org/officeDocument/2006/relationships/hyperlink" Target="https://github.com/mcropsey/ai-huggingface-lab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17581" y="921715"/>
            <a:ext cx="3872267" cy="2635993"/>
          </a:xfrm>
        </p:spPr>
        <p:txBody>
          <a:bodyPr anchor="b">
            <a:normAutofit/>
          </a:bodyPr>
          <a:lstStyle/>
          <a:p>
            <a:pPr algn="l"/>
            <a:r>
              <a:rPr lang="en-US" sz="4200"/>
              <a:t>AI Labs Demo Walkthrough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BC05CA36-AD6A-4ABF-9A05-52E5A143D2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4022214"/>
            <a:ext cx="9144000" cy="2835786"/>
          </a:xfrm>
          <a:prstGeom prst="rect">
            <a:avLst/>
          </a:prstGeom>
          <a:gradFill>
            <a:gsLst>
              <a:gs pos="0">
                <a:schemeClr val="accent1"/>
              </a:gs>
              <a:gs pos="78000">
                <a:srgbClr val="000000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D4331EE8-85A4-4588-8D9E-70E534D477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3028950" y="4022220"/>
            <a:ext cx="6115048" cy="2835780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6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49D6C862-61CC-4B46-8080-96583D653B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4022219"/>
            <a:ext cx="9190104" cy="2835781"/>
          </a:xfrm>
          <a:prstGeom prst="rect">
            <a:avLst/>
          </a:prstGeom>
          <a:gradFill>
            <a:gsLst>
              <a:gs pos="3900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72000"/>
                </a:srgb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581" y="4541263"/>
            <a:ext cx="3497218" cy="1395022"/>
          </a:xfrm>
        </p:spPr>
        <p:txBody>
          <a:bodyPr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sz="2700" dirty="0">
                <a:solidFill>
                  <a:srgbClr val="FFFFFF"/>
                </a:solidFill>
              </a:rPr>
              <a:t>Using </a:t>
            </a:r>
            <a:r>
              <a:rPr lang="en-US" sz="2700" dirty="0" err="1">
                <a:solidFill>
                  <a:srgbClr val="FFFFFF"/>
                </a:solidFill>
              </a:rPr>
              <a:t>PyTorch</a:t>
            </a:r>
            <a:r>
              <a:rPr lang="en-US" sz="2700" dirty="0">
                <a:solidFill>
                  <a:srgbClr val="FFFFFF"/>
                </a:solidFill>
              </a:rPr>
              <a:t>, and Hugging Face</a:t>
            </a:r>
          </a:p>
        </p:txBody>
      </p:sp>
      <p:pic>
        <p:nvPicPr>
          <p:cNvPr id="5" name="Video 4" descr="3D Graphs">
            <a:extLst>
              <a:ext uri="{FF2B5EF4-FFF2-40B4-BE49-F238E27FC236}">
                <a16:creationId xmlns:a16="http://schemas.microsoft.com/office/drawing/2014/main" id="{C665211A-6711-F6D4-BC84-5A1A2BEE1CC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r="24786" b="-1"/>
          <a:stretch>
            <a:fillRect/>
          </a:stretch>
        </p:blipFill>
        <p:spPr>
          <a:xfrm>
            <a:off x="4930430" y="1792018"/>
            <a:ext cx="3872266" cy="2895964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E37EECFC-A684-4391-AE85-4CDAF5565F6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6400797"/>
            <a:ext cx="9143998" cy="457203"/>
          </a:xfrm>
          <a:prstGeom prst="rect">
            <a:avLst/>
          </a:prstGeom>
          <a:gradFill>
            <a:gsLst>
              <a:gs pos="0">
                <a:srgbClr val="000000">
                  <a:alpha val="43000"/>
                </a:srgbClr>
              </a:gs>
              <a:gs pos="79000">
                <a:schemeClr val="accent1">
                  <a:lumMod val="75000"/>
                  <a:alpha val="22000"/>
                </a:schemeClr>
              </a:gs>
            </a:gsLst>
            <a:lin ang="21594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ACC6370-2D7E-4714-9D71-7542949D7D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F68B3F68-107C-434F-AA38-110D5EA91B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0"/>
            <a:ext cx="9143999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AD0DBB9-1A4B-4391-81D4-CB19F9AB91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6642" y="0"/>
            <a:ext cx="3047358" cy="1576412"/>
          </a:xfrm>
          <a:prstGeom prst="rect">
            <a:avLst/>
          </a:prstGeom>
          <a:gradFill>
            <a:gsLst>
              <a:gs pos="19000">
                <a:schemeClr val="accent1">
                  <a:lumMod val="50000"/>
                  <a:alpha val="68000"/>
                </a:schemeClr>
              </a:gs>
              <a:gs pos="100000">
                <a:schemeClr val="accent1">
                  <a:alpha val="79000"/>
                </a:schemeClr>
              </a:gs>
            </a:gsLst>
            <a:lin ang="19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63BBA22-50EA-4C4D-BE05-F1CE4E63AA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783777" y="-3783778"/>
            <a:ext cx="1576446" cy="9144002"/>
          </a:xfrm>
          <a:prstGeom prst="rect">
            <a:avLst/>
          </a:prstGeom>
          <a:gradFill>
            <a:gsLst>
              <a:gs pos="23000">
                <a:schemeClr val="accent1">
                  <a:alpha val="0"/>
                </a:schemeClr>
              </a:gs>
              <a:gs pos="99000">
                <a:srgbClr val="000000">
                  <a:alpha val="74000"/>
                </a:srgbClr>
              </a:gs>
            </a:gsLst>
            <a:lin ang="20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8697" y="348865"/>
            <a:ext cx="7533018" cy="877729"/>
          </a:xfrm>
        </p:spPr>
        <p:txBody>
          <a:bodyPr anchor="ctr">
            <a:normAutofit/>
          </a:bodyPr>
          <a:lstStyle/>
          <a:p>
            <a:r>
              <a:rPr lang="en-US" sz="3500" b="1">
                <a:solidFill>
                  <a:srgbClr val="FFFFFF"/>
                </a:solidFill>
              </a:rPr>
              <a:t>Lab Python Programs</a:t>
            </a:r>
            <a:endParaRPr lang="en-US" sz="3500" b="1" dirty="0">
              <a:solidFill>
                <a:srgbClr val="FFFFFF"/>
              </a:solidFill>
            </a:endParaRPr>
          </a:p>
        </p:txBody>
      </p:sp>
      <p:graphicFrame>
        <p:nvGraphicFramePr>
          <p:cNvPr id="9" name="Content Placeholder 8">
            <a:extLst>
              <a:ext uri="{FF2B5EF4-FFF2-40B4-BE49-F238E27FC236}">
                <a16:creationId xmlns:a16="http://schemas.microsoft.com/office/drawing/2014/main" id="{3012864D-8FA3-E042-2AF9-76ABC41578B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51029581"/>
              </p:ext>
            </p:extLst>
          </p:nvPr>
        </p:nvGraphicFramePr>
        <p:xfrm>
          <a:off x="1144877" y="2112579"/>
          <a:ext cx="6872201" cy="4192809"/>
        </p:xfrm>
        <a:graphic>
          <a:graphicData uri="http://schemas.openxmlformats.org/drawingml/2006/table">
            <a:tbl>
              <a:tblPr>
                <a:solidFill>
                  <a:schemeClr val="bg1">
                    <a:lumMod val="95000"/>
                  </a:schemeClr>
                </a:solidFill>
              </a:tblPr>
              <a:tblGrid>
                <a:gridCol w="3342223">
                  <a:extLst>
                    <a:ext uri="{9D8B030D-6E8A-4147-A177-3AD203B41FA5}">
                      <a16:colId xmlns:a16="http://schemas.microsoft.com/office/drawing/2014/main" val="3019916112"/>
                    </a:ext>
                  </a:extLst>
                </a:gridCol>
                <a:gridCol w="3529978">
                  <a:extLst>
                    <a:ext uri="{9D8B030D-6E8A-4147-A177-3AD203B41FA5}">
                      <a16:colId xmlns:a16="http://schemas.microsoft.com/office/drawing/2014/main" val="1678215114"/>
                    </a:ext>
                  </a:extLst>
                </a:gridCol>
              </a:tblGrid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📄 File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cap="none" spc="0">
                          <a:solidFill>
                            <a:schemeClr val="tx1"/>
                          </a:solidFill>
                        </a:rPr>
                        <a:t>🔍 Purpose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9525" cap="flat" cmpd="sng" algn="ctr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496187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explore_csv_data.py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Load and analyze CSV data, show stats, plot histograms and correlations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74173944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image_classification_torchvision.py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Classify an image using a pretrained ResNet-18 model from torchvision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87207032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sentiment_analysis_hf.py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Run sentiment analysis using Hugging Face Transformers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28577280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text_generation_gpt2.py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Generate text from a prompt using GPT-2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15206799"/>
                  </a:ext>
                </a:extLst>
              </a:tr>
              <a:tr h="608307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train_custom_dataset.py</a:t>
                      </a: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Build, train, and evaluate a model on a synthetic dataset using PyTorch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82735769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train_spam_detector.py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Training and saving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6475976"/>
                  </a:ext>
                </a:extLst>
              </a:tr>
              <a:tr h="383758"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b="1" i="0" kern="1200" cap="none" spc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spam_classifier.pth</a:t>
                      </a:r>
                      <a:endParaRPr lang="en-US" sz="1500" cap="none" spc="0">
                        <a:solidFill>
                          <a:schemeClr val="tx1"/>
                        </a:solidFill>
                      </a:endParaRPr>
                    </a:p>
                  </a:txBody>
                  <a:tcPr marL="53229" marR="75462" marT="15208" marB="114061" anchor="ctr">
                    <a:lnL w="12700" cap="flat" cmpd="sng" algn="ctr">
                      <a:solidFill>
                        <a:schemeClr val="accent1"/>
                      </a:solidFill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r>
                        <a:rPr lang="en-US" sz="1500" cap="none" spc="0">
                          <a:solidFill>
                            <a:schemeClr val="tx1"/>
                          </a:solidFill>
                        </a:rPr>
                        <a:t>Using fine tuned model</a:t>
                      </a:r>
                    </a:p>
                  </a:txBody>
                  <a:tcPr marL="53229" marR="75462" marT="15208" marB="114061" anchor="ctr">
                    <a:lnL w="12700" cmpd="sng">
                      <a:noFill/>
                      <a:prstDash val="solid"/>
                    </a:lnL>
                    <a:lnR w="12700" cmpd="sng">
                      <a:noFill/>
                      <a:prstDash val="solid"/>
                    </a:lnR>
                    <a:lnT w="12700" cmpd="sng">
                      <a:noFill/>
                      <a:prstDash val="solid"/>
                    </a:lnT>
                    <a:lnB w="12700" cmpd="sng">
                      <a:noFill/>
                      <a:prstDash val="soli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9216196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5" name="Rectangle 54">
            <a:extLst>
              <a:ext uri="{FF2B5EF4-FFF2-40B4-BE49-F238E27FC236}">
                <a16:creationId xmlns:a16="http://schemas.microsoft.com/office/drawing/2014/main" id="{12609869-9E80-471B-A487-A53288E0E7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5EC72F-9B66-4A7B-6D4D-E30F45E9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2297" y="502020"/>
            <a:ext cx="3992787" cy="1642970"/>
          </a:xfrm>
        </p:spPr>
        <p:txBody>
          <a:bodyPr anchor="b">
            <a:normAutofit/>
          </a:bodyPr>
          <a:lstStyle/>
          <a:p>
            <a:r>
              <a:rPr lang="en-US" sz="3500"/>
              <a:t>WSL Environment Update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764547-CFA6-DEF3-1C26-C8E411ED31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8692" y="2405894"/>
            <a:ext cx="3986392" cy="3535083"/>
          </a:xfrm>
        </p:spPr>
        <p:txBody>
          <a:bodyPr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1300" b="1" dirty="0">
                <a:latin typeface="+mj-lt"/>
              </a:rPr>
              <a:t> The Core </a:t>
            </a:r>
            <a:r>
              <a:rPr lang="en-US" sz="1300" b="1" dirty="0" err="1">
                <a:latin typeface="+mj-lt"/>
              </a:rPr>
              <a:t>PyTorch</a:t>
            </a:r>
            <a:r>
              <a:rPr lang="en-US" sz="1300" b="1" dirty="0">
                <a:latin typeface="+mj-lt"/>
              </a:rPr>
              <a:t> Libraries:</a:t>
            </a:r>
          </a:p>
          <a:p>
            <a:pPr lvl="1">
              <a:lnSpc>
                <a:spcPct val="90000"/>
              </a:lnSpc>
            </a:pPr>
            <a:r>
              <a:rPr lang="en-US" sz="1300" dirty="0">
                <a:latin typeface="+mj-lt"/>
              </a:rPr>
              <a:t>torch, </a:t>
            </a:r>
            <a:r>
              <a:rPr lang="en-US" sz="1300" dirty="0" err="1">
                <a:latin typeface="+mj-lt"/>
              </a:rPr>
              <a:t>torchvision</a:t>
            </a:r>
            <a:r>
              <a:rPr lang="en-US" sz="1300" dirty="0">
                <a:latin typeface="+mj-lt"/>
              </a:rPr>
              <a:t>, </a:t>
            </a:r>
            <a:r>
              <a:rPr lang="en-US" sz="1300" dirty="0" err="1">
                <a:latin typeface="+mj-lt"/>
              </a:rPr>
              <a:t>torchaudio</a:t>
            </a:r>
            <a:endParaRPr lang="en-US" sz="1300" b="1" dirty="0">
              <a:latin typeface="+mj-lt"/>
            </a:endParaRP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b="1" dirty="0">
                <a:latin typeface="+mj-lt"/>
              </a:rPr>
              <a:t>Main framework</a:t>
            </a:r>
            <a:r>
              <a:rPr lang="en-US" sz="1300" dirty="0">
                <a:latin typeface="+mj-lt"/>
              </a:rPr>
              <a:t> for building and training AI models using </a:t>
            </a:r>
            <a:r>
              <a:rPr lang="en-US" sz="1300" dirty="0" err="1">
                <a:latin typeface="+mj-lt"/>
              </a:rPr>
              <a:t>PyTorch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Handles </a:t>
            </a:r>
            <a:r>
              <a:rPr lang="en-US" sz="1300" b="1" dirty="0">
                <a:latin typeface="+mj-lt"/>
              </a:rPr>
              <a:t>tensor operations</a:t>
            </a:r>
            <a:r>
              <a:rPr lang="en-US" sz="1300" dirty="0">
                <a:latin typeface="+mj-lt"/>
              </a:rPr>
              <a:t> (like NumPy, but with GPU support).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Supports building </a:t>
            </a:r>
            <a:r>
              <a:rPr lang="en-US" sz="1300" b="1" dirty="0">
                <a:latin typeface="+mj-lt"/>
              </a:rPr>
              <a:t>neural networks</a:t>
            </a:r>
            <a:r>
              <a:rPr lang="en-US" sz="1300" dirty="0">
                <a:latin typeface="+mj-lt"/>
              </a:rPr>
              <a:t>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Provides tools for </a:t>
            </a:r>
            <a:r>
              <a:rPr lang="en-US" sz="1300" b="1" dirty="0">
                <a:latin typeface="+mj-lt"/>
              </a:rPr>
              <a:t>automatic differentiation</a:t>
            </a:r>
            <a:r>
              <a:rPr lang="en-US" sz="1300" dirty="0">
                <a:latin typeface="+mj-lt"/>
              </a:rPr>
              <a:t> (for training).</a:t>
            </a:r>
          </a:p>
          <a:p>
            <a:pPr marL="800100" lvl="2" indent="0">
              <a:lnSpc>
                <a:spcPct val="90000"/>
              </a:lnSpc>
              <a:buNone/>
            </a:pPr>
            <a:r>
              <a:rPr lang="en-US" sz="1300" dirty="0">
                <a:latin typeface="+mj-lt"/>
              </a:rPr>
              <a:t>Includes utilities like </a:t>
            </a:r>
            <a:r>
              <a:rPr lang="en-US" sz="1300" b="1" dirty="0">
                <a:latin typeface="+mj-lt"/>
              </a:rPr>
              <a:t>optimizers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loss functions</a:t>
            </a:r>
            <a:r>
              <a:rPr lang="en-US" sz="1300" dirty="0">
                <a:latin typeface="+mj-lt"/>
              </a:rPr>
              <a:t>, </a:t>
            </a:r>
            <a:r>
              <a:rPr lang="en-US" sz="1300" b="1" dirty="0">
                <a:latin typeface="+mj-lt"/>
              </a:rPr>
              <a:t>data loaders</a:t>
            </a:r>
            <a:r>
              <a:rPr lang="en-US" sz="1300" dirty="0">
                <a:latin typeface="+mj-lt"/>
              </a:rPr>
              <a:t>, etc.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Transformers --- Pretrained NLP models interface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Pandas --- Data analysis and manipulation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Matplotlib --- Create charts and graphs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Pillow --- Image processing and editing</a:t>
            </a:r>
          </a:p>
          <a:p>
            <a:pPr>
              <a:lnSpc>
                <a:spcPct val="90000"/>
              </a:lnSpc>
            </a:pPr>
            <a:r>
              <a:rPr lang="en-US" sz="1300" dirty="0">
                <a:latin typeface="+mj-lt"/>
              </a:rPr>
              <a:t>Requests --- Send HTTP web requests</a:t>
            </a:r>
          </a:p>
          <a:p>
            <a:pPr marL="0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  <a:p>
            <a:pPr marL="457200" lvl="1" indent="0">
              <a:lnSpc>
                <a:spcPct val="90000"/>
              </a:lnSpc>
              <a:buNone/>
            </a:pPr>
            <a:endParaRPr lang="en-US" sz="1300" dirty="0"/>
          </a:p>
        </p:txBody>
      </p:sp>
      <p:sp>
        <p:nvSpPr>
          <p:cNvPr id="57" name="Rectangle 56">
            <a:extLst>
              <a:ext uri="{FF2B5EF4-FFF2-40B4-BE49-F238E27FC236}">
                <a16:creationId xmlns:a16="http://schemas.microsoft.com/office/drawing/2014/main" id="{7004738A-9D34-43E8-97D2-CA0EED4F8B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5"/>
            <a:ext cx="3069391" cy="6858000"/>
          </a:xfrm>
          <a:prstGeom prst="rect">
            <a:avLst/>
          </a:prstGeom>
          <a:gradFill>
            <a:gsLst>
              <a:gs pos="8000">
                <a:srgbClr val="000000">
                  <a:alpha val="94000"/>
                </a:srgbClr>
              </a:gs>
              <a:gs pos="100000">
                <a:schemeClr val="accent1"/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B8B8D07F-F13E-443E-BA68-2D26672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"/>
            <a:ext cx="3069391" cy="6400369"/>
          </a:xfrm>
          <a:prstGeom prst="rect">
            <a:avLst/>
          </a:prstGeom>
          <a:gradFill>
            <a:gsLst>
              <a:gs pos="31000">
                <a:schemeClr val="accent1">
                  <a:lumMod val="50000"/>
                  <a:alpha val="0"/>
                </a:schemeClr>
              </a:gs>
              <a:gs pos="100000">
                <a:schemeClr val="accent1">
                  <a:lumMod val="50000"/>
                  <a:alpha val="26000"/>
                </a:schemeClr>
              </a:gs>
            </a:gsLst>
            <a:lin ang="18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2813A4FA-24A5-41ED-A534-3807D1B2F3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22"/>
            <a:ext cx="3051501" cy="6400389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72000">
                <a:srgbClr val="000000">
                  <a:alpha val="21000"/>
                </a:srgb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3944F27-CA70-4E84-A51A-E6BF895589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6092499" y="-10"/>
            <a:ext cx="2708601" cy="6857997"/>
          </a:xfrm>
          <a:prstGeom prst="rect">
            <a:avLst/>
          </a:prstGeom>
          <a:gradFill>
            <a:gsLst>
              <a:gs pos="0">
                <a:schemeClr val="accent1">
                  <a:alpha val="0"/>
                </a:schemeClr>
              </a:gs>
              <a:gs pos="93000">
                <a:srgbClr val="000000">
                  <a:alpha val="29000"/>
                </a:srgb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Graphic 6" descr="Panda">
            <a:extLst>
              <a:ext uri="{FF2B5EF4-FFF2-40B4-BE49-F238E27FC236}">
                <a16:creationId xmlns:a16="http://schemas.microsoft.com/office/drawing/2014/main" id="{0C9B1FA4-2393-5C69-DE71-DF748F8ABE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306975" y="1880998"/>
            <a:ext cx="3127897" cy="31278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3023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0699" y="687480"/>
            <a:ext cx="5605629" cy="994172"/>
          </a:xfrm>
        </p:spPr>
        <p:txBody>
          <a:bodyPr>
            <a:normAutofit/>
          </a:bodyPr>
          <a:lstStyle/>
          <a:p>
            <a:r>
              <a:rPr lang="en-US" sz="3850" dirty="0"/>
              <a:t>Lab Steps</a:t>
            </a:r>
          </a:p>
        </p:txBody>
      </p:sp>
      <p:sp>
        <p:nvSpPr>
          <p:cNvPr id="33" name="Content Placeholder 2"/>
          <p:cNvSpPr>
            <a:spLocks noGrp="1"/>
          </p:cNvSpPr>
          <p:nvPr>
            <p:ph idx="1"/>
          </p:nvPr>
        </p:nvSpPr>
        <p:spPr>
          <a:xfrm>
            <a:off x="359815" y="1681653"/>
            <a:ext cx="6265149" cy="4334518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000" b="1" dirty="0"/>
              <a:t>Pre-Req:  Lab Environment Setup Guide</a:t>
            </a:r>
          </a:p>
          <a:p>
            <a:pPr marL="400050" lvl="1" indent="0">
              <a:lnSpc>
                <a:spcPct val="90000"/>
              </a:lnSpc>
              <a:buNone/>
            </a:pPr>
            <a:r>
              <a:rPr lang="en-US" sz="1600" dirty="0">
                <a:hlinkClick r:id="rId3"/>
              </a:rPr>
              <a:t>https://youtu.be/HFmxLaRJrwE?si=ZzsEINcsDes5BHeq</a:t>
            </a:r>
            <a:endParaRPr lang="en-US" sz="2000" dirty="0"/>
          </a:p>
          <a:p>
            <a:pPr>
              <a:lnSpc>
                <a:spcPct val="90000"/>
              </a:lnSpc>
            </a:pPr>
            <a:r>
              <a:rPr lang="en-US" sz="2000" dirty="0" err="1"/>
              <a:t>nvidia-smi</a:t>
            </a:r>
            <a:r>
              <a:rPr lang="en-US" sz="2000" dirty="0"/>
              <a:t> --- verify NVIDIA Cuda libs installed</a:t>
            </a:r>
          </a:p>
          <a:p>
            <a:pPr lvl="1">
              <a:lnSpc>
                <a:spcPct val="90000"/>
              </a:lnSpc>
            </a:pPr>
            <a:r>
              <a:rPr lang="en-US" sz="1600" dirty="0"/>
              <a:t>Only needed if you have NVIDIA else you can use CPU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update -y</a:t>
            </a:r>
          </a:p>
          <a:p>
            <a:pPr>
              <a:lnSpc>
                <a:spcPct val="90000"/>
              </a:lnSpc>
            </a:pPr>
            <a:r>
              <a:rPr lang="en-US" sz="2000" dirty="0" err="1"/>
              <a:t>sudo</a:t>
            </a:r>
            <a:r>
              <a:rPr lang="en-US" sz="2000" dirty="0"/>
              <a:t> </a:t>
            </a:r>
            <a:r>
              <a:rPr lang="en-US" sz="2000" dirty="0" err="1"/>
              <a:t>dnf</a:t>
            </a:r>
            <a:r>
              <a:rPr lang="en-US" sz="2000" dirty="0"/>
              <a:t> install git -y</a:t>
            </a: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git clone 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  <a:hlinkClick r:id="rId4"/>
              </a:rPr>
              <a:t>https://github.com/mcropsey/ai-huggingface-labs</a:t>
            </a:r>
            <a:endParaRPr lang="en-US" sz="1500" b="1" i="1" dirty="0">
              <a:solidFill>
                <a:schemeClr val="tx2">
                  <a:lumMod val="60000"/>
                  <a:lumOff val="40000"/>
                </a:schemeClr>
              </a:solidFill>
            </a:endParaRPr>
          </a:p>
          <a:p>
            <a:pPr lvl="1"/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cd ai-</a:t>
            </a:r>
            <a:r>
              <a:rPr lang="en-US" sz="1500" b="1" i="1" dirty="0" err="1">
                <a:solidFill>
                  <a:schemeClr val="tx2">
                    <a:lumMod val="60000"/>
                    <a:lumOff val="40000"/>
                  </a:schemeClr>
                </a:solidFill>
              </a:rPr>
              <a:t>huggingface</a:t>
            </a:r>
            <a:r>
              <a:rPr lang="en-US" sz="1500" b="1" i="1" dirty="0">
                <a:solidFill>
                  <a:schemeClr val="tx2">
                    <a:lumMod val="60000"/>
                    <a:lumOff val="40000"/>
                  </a:schemeClr>
                </a:solidFill>
              </a:rPr>
              <a:t>-labs/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python3.11 -m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endParaRPr lang="en-US" sz="1500" b="1" i="1" dirty="0">
              <a:solidFill>
                <a:srgbClr val="7030A0"/>
              </a:solidFill>
            </a:endParaRP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source </a:t>
            </a:r>
            <a:r>
              <a:rPr lang="en-US" sz="1500" b="1" i="1" dirty="0" err="1">
                <a:solidFill>
                  <a:srgbClr val="7030A0"/>
                </a:solidFill>
              </a:rPr>
              <a:t>venv</a:t>
            </a:r>
            <a:r>
              <a:rPr lang="en-US" sz="1500" b="1" i="1" dirty="0">
                <a:solidFill>
                  <a:srgbClr val="7030A0"/>
                </a:solidFill>
              </a:rPr>
              <a:t>/bin/activate</a:t>
            </a:r>
          </a:p>
          <a:p>
            <a:pPr lvl="1"/>
            <a:r>
              <a:rPr lang="en-US" sz="1500" b="1" i="1" dirty="0">
                <a:solidFill>
                  <a:srgbClr val="7030A0"/>
                </a:solidFill>
              </a:rPr>
              <a:t>pip install torch </a:t>
            </a:r>
            <a:r>
              <a:rPr lang="en-US" sz="1500" b="1" i="1" dirty="0" err="1">
                <a:solidFill>
                  <a:srgbClr val="7030A0"/>
                </a:solidFill>
              </a:rPr>
              <a:t>torchvision</a:t>
            </a:r>
            <a:r>
              <a:rPr lang="en-US" sz="1500" b="1" i="1" dirty="0">
                <a:solidFill>
                  <a:srgbClr val="7030A0"/>
                </a:solidFill>
              </a:rPr>
              <a:t> </a:t>
            </a:r>
            <a:r>
              <a:rPr lang="en-US" sz="1500" b="1" i="1" dirty="0" err="1">
                <a:solidFill>
                  <a:srgbClr val="7030A0"/>
                </a:solidFill>
              </a:rPr>
              <a:t>torchaudio</a:t>
            </a:r>
            <a:r>
              <a:rPr lang="en-US" sz="1500" b="1" i="1" dirty="0">
                <a:solidFill>
                  <a:srgbClr val="7030A0"/>
                </a:solidFill>
              </a:rPr>
              <a:t> transformers pandas matplotlib pillow requests</a:t>
            </a:r>
          </a:p>
          <a:p>
            <a:pPr>
              <a:lnSpc>
                <a:spcPct val="90000"/>
              </a:lnSpc>
            </a:pPr>
            <a:r>
              <a:rPr lang="en-US" sz="1600" dirty="0"/>
              <a:t>Python3.11 __</a:t>
            </a:r>
            <a:r>
              <a:rPr lang="en-US" sz="1600" dirty="0" err="1"/>
              <a:t>name_of_program_to_run.py</a:t>
            </a:r>
            <a:endParaRPr lang="en-US" sz="1600" dirty="0"/>
          </a:p>
        </p:txBody>
      </p:sp>
      <p:pic>
        <p:nvPicPr>
          <p:cNvPr id="35" name="Graphic 34" descr="Virtual RealityHeadset">
            <a:extLst>
              <a:ext uri="{FF2B5EF4-FFF2-40B4-BE49-F238E27FC236}">
                <a16:creationId xmlns:a16="http://schemas.microsoft.com/office/drawing/2014/main" id="{5B1466A2-9F63-86FA-20F4-A94C36E4238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24964" y="2865141"/>
            <a:ext cx="1143455" cy="11434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620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AB8C311F-7253-4AED-9701-7FC0708C41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2384209-CB15-4CDF-9D31-C44FD9A3F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1142713" y="-1142284"/>
            <a:ext cx="6858000" cy="9143425"/>
          </a:xfrm>
          <a:prstGeom prst="rect">
            <a:avLst/>
          </a:prstGeom>
          <a:gradFill>
            <a:gsLst>
              <a:gs pos="8000">
                <a:schemeClr val="accent1"/>
              </a:gs>
              <a:gs pos="100000">
                <a:schemeClr val="accent1">
                  <a:lumMod val="50000"/>
                </a:schemeClr>
              </a:gs>
            </a:gsLst>
            <a:lin ang="12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2633B3B5-CC90-43F0-8714-D31D1F3F020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-1733" y="0"/>
            <a:ext cx="6803134" cy="6857572"/>
          </a:xfrm>
          <a:prstGeom prst="rect">
            <a:avLst/>
          </a:prstGeom>
          <a:gradFill>
            <a:gsLst>
              <a:gs pos="8000">
                <a:srgbClr val="000000">
                  <a:alpha val="52000"/>
                </a:srgbClr>
              </a:gs>
              <a:gs pos="100000">
                <a:schemeClr val="accent1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A8D57A06-A426-446D-B02C-A2DC6B62E4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 flipH="1">
            <a:off x="2125298" y="-161647"/>
            <a:ext cx="4894564" cy="9145160"/>
          </a:xfrm>
          <a:prstGeom prst="rect">
            <a:avLst/>
          </a:prstGeom>
          <a:gradFill>
            <a:gsLst>
              <a:gs pos="0">
                <a:schemeClr val="accent5">
                  <a:lumMod val="60000"/>
                  <a:lumOff val="40000"/>
                  <a:alpha val="0"/>
                </a:schemeClr>
              </a:gs>
              <a:gs pos="100000">
                <a:srgbClr val="000000">
                  <a:alpha val="46000"/>
                </a:srgbClr>
              </a:gs>
            </a:gsLst>
            <a:lin ang="1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 descr="A diagram of a program&#10;&#10;AI-generated content may be incorrect.">
            <a:extLst>
              <a:ext uri="{FF2B5EF4-FFF2-40B4-BE49-F238E27FC236}">
                <a16:creationId xmlns:a16="http://schemas.microsoft.com/office/drawing/2014/main" id="{9D5FED40-B55B-DC24-1A0A-BCB63AAA06A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6252" y="457200"/>
            <a:ext cx="5111496" cy="594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0661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Down Arrow 7">
            <a:extLst>
              <a:ext uri="{FF2B5EF4-FFF2-40B4-BE49-F238E27FC236}">
                <a16:creationId xmlns:a16="http://schemas.microsoft.com/office/drawing/2014/main" id="{D4771268-CB57-404A-9271-370EB28F60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183356" y="1928731"/>
            <a:ext cx="3333749" cy="2624327"/>
          </a:xfrm>
          <a:prstGeom prst="downArrow">
            <a:avLst>
              <a:gd name="adj1" fmla="val 100000"/>
              <a:gd name="adj2" fmla="val 15788"/>
            </a:avLst>
          </a:prstGeom>
          <a:solidFill>
            <a:srgbClr val="404040"/>
          </a:solidFill>
          <a:ln w="539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067B44-72E3-3D68-1661-72AB760976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1525" y="1967266"/>
            <a:ext cx="1971675" cy="2547257"/>
          </a:xfrm>
          <a:noFill/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31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Model Training Time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220ABF8C-6B99-B171-FEDD-60A38648D71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82987" y="1419053"/>
            <a:ext cx="5085525" cy="4017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4606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2695</TotalTime>
  <Words>573</Words>
  <Application>Microsoft Macintosh PowerPoint</Application>
  <PresentationFormat>On-screen Show (4:3)</PresentationFormat>
  <Paragraphs>89</Paragraphs>
  <Slides>6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Arial</vt:lpstr>
      <vt:lpstr>Calibri</vt:lpstr>
      <vt:lpstr>Office Theme</vt:lpstr>
      <vt:lpstr>AI Labs Demo Walkthrough</vt:lpstr>
      <vt:lpstr>Lab Python Programs</vt:lpstr>
      <vt:lpstr>WSL Environment Update</vt:lpstr>
      <vt:lpstr>Lab Steps</vt:lpstr>
      <vt:lpstr>PowerPoint Presentation</vt:lpstr>
      <vt:lpstr>Model Training Time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Michael Cropsey</cp:lastModifiedBy>
  <cp:revision>36</cp:revision>
  <dcterms:created xsi:type="dcterms:W3CDTF">2013-01-27T09:14:16Z</dcterms:created>
  <dcterms:modified xsi:type="dcterms:W3CDTF">2025-06-17T03:18:56Z</dcterms:modified>
  <cp:category/>
</cp:coreProperties>
</file>

<file path=docProps/thumbnail.jpeg>
</file>